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2"/>
  </p:notesMasterIdLst>
  <p:sldIdLst>
    <p:sldId id="579" r:id="rId3"/>
    <p:sldId id="510" r:id="rId4"/>
    <p:sldId id="516" r:id="rId5"/>
    <p:sldId id="565" r:id="rId6"/>
    <p:sldId id="564" r:id="rId7"/>
    <p:sldId id="566" r:id="rId8"/>
    <p:sldId id="517" r:id="rId9"/>
    <p:sldId id="578" r:id="rId10"/>
    <p:sldId id="574" r:id="rId11"/>
    <p:sldId id="561" r:id="rId12"/>
    <p:sldId id="575" r:id="rId13"/>
    <p:sldId id="576" r:id="rId14"/>
    <p:sldId id="562" r:id="rId15"/>
    <p:sldId id="572" r:id="rId16"/>
    <p:sldId id="568" r:id="rId17"/>
    <p:sldId id="573" r:id="rId18"/>
    <p:sldId id="577" r:id="rId19"/>
    <p:sldId id="580" r:id="rId20"/>
    <p:sldId id="581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  <p:embeddedFont>
      <p:font typeface="楷体" pitchFamily="49" charset="-122"/>
      <p:regular r:id="rId28"/>
    </p:embeddedFont>
    <p:embeddedFont>
      <p:font typeface="幼圆" pitchFamily="49" charset="-122"/>
      <p:regular r:id="rId29"/>
    </p:embeddedFont>
    <p:embeddedFont>
      <p:font typeface="Cambria Math" pitchFamily="18" charset="0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9933"/>
    <a:srgbClr val="AFF22A"/>
    <a:srgbClr val="996633"/>
    <a:srgbClr val="CC9900"/>
    <a:srgbClr val="CC6600"/>
    <a:srgbClr val="33CC33"/>
    <a:srgbClr val="66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6296" autoAdjust="0"/>
  </p:normalViewPr>
  <p:slideViewPr>
    <p:cSldViewPr>
      <p:cViewPr>
        <p:scale>
          <a:sx n="70" d="100"/>
          <a:sy n="70" d="100"/>
        </p:scale>
        <p:origin x="-667" y="-14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3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67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690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72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73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75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05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8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75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130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526717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8975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87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6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789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77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76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73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10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88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506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36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27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7284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55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8973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4105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12859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1930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882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490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961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4112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0452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57581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2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020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81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46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8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正比例</a:t>
            </a:r>
            <a:r>
              <a:rPr lang="zh-CN" altLang="en-US" sz="1200" baseline="0" dirty="0" smtClean="0">
                <a:latin typeface="黑体" pitchFamily="49" charset="-122"/>
                <a:ea typeface="黑体" pitchFamily="49" charset="-122"/>
              </a:rPr>
              <a:t> 反比例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 整理与复习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48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273268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18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550810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385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六年级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hlinkClick r:id="rId2" action="ppaction://hlinksldjump"/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4787584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extLst>
              <a:ext uri="{FF2B5EF4-FFF2-40B4-BE49-F238E27FC236}">
                <a16:creationId xmlns="" xmlns:a16="http://schemas.microsoft.com/office/drawing/2014/main" id="{D6576F15-FC59-F645-B9BB-99A40650AF2C}"/>
              </a:ext>
            </a:extLst>
          </p:cNvPr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3521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整理与复习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2195736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整体回顾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8" name="圆角矩形 17">
            <a:hlinkClick r:id="rId2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综合运用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48396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正比例 反比例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4859592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02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3932FD6-B42F-4A73-8AFB-F9E815D72765}"/>
              </a:ext>
            </a:extLst>
          </p:cNvPr>
          <p:cNvSpPr/>
          <p:nvPr/>
        </p:nvSpPr>
        <p:spPr>
          <a:xfrm>
            <a:off x="338994" y="411510"/>
            <a:ext cx="84241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一次自行车越野赛中，小明骑车的时间与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sz="32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如下表。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CD91B9E-A5EE-48A6-85F5-006928967BC9}"/>
              </a:ext>
            </a:extLst>
          </p:cNvPr>
          <p:cNvSpPr/>
          <p:nvPr/>
        </p:nvSpPr>
        <p:spPr>
          <a:xfrm>
            <a:off x="179512" y="2475731"/>
            <a:ext cx="8856984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）路程和时间成什么比例？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59D3A7D8-BB4B-41F0-B6AC-9C6FDB05E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931944"/>
              </p:ext>
            </p:extLst>
          </p:nvPr>
        </p:nvGraphicFramePr>
        <p:xfrm>
          <a:off x="1403648" y="1586330"/>
          <a:ext cx="660755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552">
                  <a:extLst>
                    <a:ext uri="{9D8B030D-6E8A-4147-A177-3AD203B41FA5}">
                      <a16:colId xmlns:a16="http://schemas.microsoft.com/office/drawing/2014/main" xmlns="" val="21074003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94247614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5896664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64401505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3866561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059956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l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时间（分）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6593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路程（千米）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364471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DF11115A-C6C8-4C8E-BAAA-1C96F16BED5B}"/>
                  </a:ext>
                </a:extLst>
              </p:cNvPr>
              <p:cNvSpPr/>
              <p:nvPr/>
            </p:nvSpPr>
            <p:spPr>
              <a:xfrm>
                <a:off x="1043608" y="3363838"/>
                <a:ext cx="3126177" cy="769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路程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比值一定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en-US" sz="2400" b="1" dirty="0"/>
              </a:p>
            </p:txBody>
          </p:sp>
        </mc:Choice>
        <mc:Fallback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F11115A-C6C8-4C8E-BAAA-1C96F16BED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363838"/>
                <a:ext cx="3126177" cy="769634"/>
              </a:xfrm>
              <a:prstGeom prst="rect">
                <a:avLst/>
              </a:prstGeom>
              <a:blipFill rotWithShape="1">
                <a:blip r:embed="rId2"/>
                <a:stretch>
                  <a:fillRect r="-2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7B99A4-6E72-4CCB-8299-2F912BE4FC48}"/>
              </a:ext>
            </a:extLst>
          </p:cNvPr>
          <p:cNvSpPr/>
          <p:nvPr/>
        </p:nvSpPr>
        <p:spPr>
          <a:xfrm>
            <a:off x="4003832" y="3428752"/>
            <a:ext cx="40324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路程和时间成正比例。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074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CD91B9E-A5EE-48A6-85F5-006928967BC9}"/>
              </a:ext>
            </a:extLst>
          </p:cNvPr>
          <p:cNvSpPr/>
          <p:nvPr/>
        </p:nvSpPr>
        <p:spPr>
          <a:xfrm>
            <a:off x="251520" y="2500362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）时间路程和速度这三种量，在什么情况下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成正比例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，什么情况下成反比例？说明理由。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829DFEF1-253D-45BD-BA54-06BB038B78FF}"/>
                  </a:ext>
                </a:extLst>
              </p:cNvPr>
              <p:cNvSpPr/>
              <p:nvPr/>
            </p:nvSpPr>
            <p:spPr>
              <a:xfrm>
                <a:off x="1259632" y="3291830"/>
                <a:ext cx="3126177" cy="769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路程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比值一定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en-US" sz="2400" b="1" dirty="0"/>
              </a:p>
            </p:txBody>
          </p:sp>
        </mc:Choice>
        <mc:Fallback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29DFEF1-253D-45BD-BA54-06BB038B78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291830"/>
                <a:ext cx="3126177" cy="769634"/>
              </a:xfrm>
              <a:prstGeom prst="rect">
                <a:avLst/>
              </a:prstGeom>
              <a:blipFill rotWithShape="1">
                <a:blip r:embed="rId2"/>
                <a:stretch>
                  <a:fillRect r="-2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5F5F620-237D-4524-A7C7-C287F6326C60}"/>
              </a:ext>
            </a:extLst>
          </p:cNvPr>
          <p:cNvSpPr/>
          <p:nvPr/>
        </p:nvSpPr>
        <p:spPr>
          <a:xfrm>
            <a:off x="4110126" y="3342471"/>
            <a:ext cx="40324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路程和时间成正比例。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18E1D957-80E9-44E9-A9C0-1CF67F60DD0D}"/>
                  </a:ext>
                </a:extLst>
              </p:cNvPr>
              <p:cNvSpPr/>
              <p:nvPr/>
            </p:nvSpPr>
            <p:spPr>
              <a:xfrm>
                <a:off x="1259632" y="4009681"/>
                <a:ext cx="3126177" cy="764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sz="2400" b="1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路程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sz="2400" b="1" dirty="0">
                            <a:solidFill>
                              <a:srgbClr val="FF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速度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zh-CN" sz="24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时间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比值一定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en-US" sz="2400" b="1" dirty="0"/>
              </a:p>
            </p:txBody>
          </p:sp>
        </mc:Choice>
        <mc:Fallback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8E1D957-80E9-44E9-A9C0-1CF67F60DD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009681"/>
                <a:ext cx="3126177" cy="764825"/>
              </a:xfrm>
              <a:prstGeom prst="rect">
                <a:avLst/>
              </a:prstGeom>
              <a:blipFill rotWithShape="1">
                <a:blip r:embed="rId3"/>
                <a:stretch>
                  <a:fillRect r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070C79A-860E-4944-882C-213B607BE8B2}"/>
              </a:ext>
            </a:extLst>
          </p:cNvPr>
          <p:cNvSpPr/>
          <p:nvPr/>
        </p:nvSpPr>
        <p:spPr>
          <a:xfrm>
            <a:off x="4110126" y="4044841"/>
            <a:ext cx="40324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路程和速度成正比例。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3932FD6-B42F-4A73-8AFB-F9E815D72765}"/>
              </a:ext>
            </a:extLst>
          </p:cNvPr>
          <p:cNvSpPr/>
          <p:nvPr/>
        </p:nvSpPr>
        <p:spPr>
          <a:xfrm>
            <a:off x="338994" y="411510"/>
            <a:ext cx="84241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一次自行车越野赛中，小明骑车的时间与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sz="32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如下表。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xmlns="" id="{59D3A7D8-BB4B-41F0-B6AC-9C6FDB05E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1242"/>
              </p:ext>
            </p:extLst>
          </p:nvPr>
        </p:nvGraphicFramePr>
        <p:xfrm>
          <a:off x="1403648" y="1586330"/>
          <a:ext cx="660755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552">
                  <a:extLst>
                    <a:ext uri="{9D8B030D-6E8A-4147-A177-3AD203B41FA5}">
                      <a16:colId xmlns:a16="http://schemas.microsoft.com/office/drawing/2014/main" xmlns="" val="21074003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94247614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5896664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64401505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3866561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059956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l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时间（分）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6593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路程（千米）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3644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940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CD91B9E-A5EE-48A6-85F5-006928967BC9}"/>
              </a:ext>
            </a:extLst>
          </p:cNvPr>
          <p:cNvSpPr/>
          <p:nvPr/>
        </p:nvSpPr>
        <p:spPr>
          <a:xfrm>
            <a:off x="251520" y="2500362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时间路程和速度这三种量，在什么情况下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成正比例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，什么情况下成反比例？说明理由。</a:t>
            </a:r>
            <a:endParaRPr lang="zh-CN" altLang="zh-CN" sz="2800" b="1" dirty="0"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829DFEF1-253D-45BD-BA54-06BB038B78FF}"/>
                  </a:ext>
                </a:extLst>
              </p:cNvPr>
              <p:cNvSpPr/>
              <p:nvPr/>
            </p:nvSpPr>
            <p:spPr>
              <a:xfrm>
                <a:off x="596338" y="3622437"/>
                <a:ext cx="475085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zh-CN" sz="28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速度</m:t>
                    </m:r>
                    <m:r>
                      <a:rPr lang="en-US" altLang="zh-CN" sz="2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zh-CN" altLang="zh-CN" sz="28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时间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zh-CN" sz="28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路程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乘积</a:t>
                </a:r>
                <a:r>
                  <a:rPr lang="zh-CN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en-US" sz="2800" b="1" dirty="0"/>
              </a:p>
            </p:txBody>
          </p:sp>
        </mc:Choice>
        <mc:Fallback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29DFEF1-253D-45BD-BA54-06BB038B78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38" y="3622437"/>
                <a:ext cx="4750852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6279" r="-1669" b="-26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5F5F620-237D-4524-A7C7-C287F6326C60}"/>
              </a:ext>
            </a:extLst>
          </p:cNvPr>
          <p:cNvSpPr/>
          <p:nvPr/>
        </p:nvSpPr>
        <p:spPr>
          <a:xfrm>
            <a:off x="4932040" y="3435846"/>
            <a:ext cx="40324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速度和时间成反比例。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4" name="图片 1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5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3932FD6-B42F-4A73-8AFB-F9E815D72765}"/>
              </a:ext>
            </a:extLst>
          </p:cNvPr>
          <p:cNvSpPr/>
          <p:nvPr/>
        </p:nvSpPr>
        <p:spPr>
          <a:xfrm>
            <a:off x="338994" y="411510"/>
            <a:ext cx="84241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一次自行车越野赛中，小明骑车的时间与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sz="32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如下表。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xmlns="" id="{59D3A7D8-BB4B-41F0-B6AC-9C6FDB05E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1242"/>
              </p:ext>
            </p:extLst>
          </p:nvPr>
        </p:nvGraphicFramePr>
        <p:xfrm>
          <a:off x="1403648" y="1586330"/>
          <a:ext cx="6607552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552">
                  <a:extLst>
                    <a:ext uri="{9D8B030D-6E8A-4147-A177-3AD203B41FA5}">
                      <a16:colId xmlns:a16="http://schemas.microsoft.com/office/drawing/2014/main" xmlns="" val="21074003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94247614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5896664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64401505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3866561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059956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l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时间（分）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6593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路程（千米）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3644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03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0B0685EE-B640-405D-AF02-858772FE4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833762"/>
              </p:ext>
            </p:extLst>
          </p:nvPr>
        </p:nvGraphicFramePr>
        <p:xfrm>
          <a:off x="1043608" y="1059582"/>
          <a:ext cx="6681350" cy="1023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066">
                  <a:extLst>
                    <a:ext uri="{9D8B030D-6E8A-4147-A177-3AD203B41FA5}">
                      <a16:colId xmlns:a16="http://schemas.microsoft.com/office/drawing/2014/main" xmlns="" val="438931086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2081441147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545029162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126230846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3947961832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1969855941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563382813"/>
                    </a:ext>
                  </a:extLst>
                </a:gridCol>
              </a:tblGrid>
              <a:tr h="5117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砖的面积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平方米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105497281"/>
                  </a:ext>
                </a:extLst>
              </a:tr>
              <a:tr h="5117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砖数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块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52595759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21B7B734-4C07-47E5-939A-A8A9C0ED3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211710"/>
            <a:ext cx="8496944" cy="23083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      　  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   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是两种相关联的量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的变化而变化。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表中第三组相对应的两个数的积是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第五组相对应的两个数的积是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495D3E6-51E4-4CE3-95AB-CF6FE1506A99}"/>
              </a:ext>
            </a:extLst>
          </p:cNvPr>
          <p:cNvSpPr/>
          <p:nvPr/>
        </p:nvSpPr>
        <p:spPr>
          <a:xfrm>
            <a:off x="323528" y="411510"/>
            <a:ext cx="7487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zh-CN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块砖的面积和用砖数如下表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根据要求填空。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447C808-A817-4072-B158-D25E3BCB9F40}"/>
              </a:ext>
            </a:extLst>
          </p:cNvPr>
          <p:cNvSpPr/>
          <p:nvPr/>
        </p:nvSpPr>
        <p:spPr>
          <a:xfrm>
            <a:off x="1968734" y="2370008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砖的面积</a:t>
            </a:r>
            <a:endParaRPr lang="zh-CN" altLang="en-US" sz="24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3C543AB-AF29-4184-96AD-1D5F1EC9442A}"/>
              </a:ext>
            </a:extLst>
          </p:cNvPr>
          <p:cNvSpPr/>
          <p:nvPr/>
        </p:nvSpPr>
        <p:spPr>
          <a:xfrm>
            <a:off x="4215931" y="237584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砖数</a:t>
            </a:r>
            <a:endParaRPr lang="zh-CN" altLang="en-US" sz="2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B9CC280-8830-41EC-B94D-89BD35C6F3AE}"/>
              </a:ext>
            </a:extLst>
          </p:cNvPr>
          <p:cNvSpPr/>
          <p:nvPr/>
        </p:nvSpPr>
        <p:spPr>
          <a:xfrm>
            <a:off x="1567021" y="289789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砖数</a:t>
            </a:r>
            <a:endParaRPr lang="zh-CN" altLang="en-US" sz="24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F571EFE-D127-476E-85B8-2A7507DADD34}"/>
              </a:ext>
            </a:extLst>
          </p:cNvPr>
          <p:cNvSpPr/>
          <p:nvPr/>
        </p:nvSpPr>
        <p:spPr>
          <a:xfrm>
            <a:off x="3337486" y="289038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砖的面积</a:t>
            </a:r>
            <a:endParaRPr lang="zh-CN" altLang="en-US" sz="24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ABD3B73-A657-4268-9770-CFEBBD0AD980}"/>
              </a:ext>
            </a:extLst>
          </p:cNvPr>
          <p:cNvSpPr/>
          <p:nvPr/>
        </p:nvSpPr>
        <p:spPr>
          <a:xfrm>
            <a:off x="5868144" y="3324589"/>
            <a:ext cx="76174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lang="zh-CN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FD2053A-B607-4E0D-80CB-39FC181B6330}"/>
              </a:ext>
            </a:extLst>
          </p:cNvPr>
          <p:cNvSpPr/>
          <p:nvPr/>
        </p:nvSpPr>
        <p:spPr>
          <a:xfrm>
            <a:off x="5106397" y="3867894"/>
            <a:ext cx="761747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lang="zh-CN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9" name="图片 18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0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43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21B7B734-4C07-47E5-939A-A8A9C0ED3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355726"/>
            <a:ext cx="8280920" cy="17543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上面所求出的积所表示的意义是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        　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</a:p>
          <a:p>
            <a:pPr indent="266700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砖的面积和砖的块数的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是一定的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所以砖的面积和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砖的块数是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17AADDF-32DA-4837-A3C7-95C61A7DC2B0}"/>
              </a:ext>
            </a:extLst>
          </p:cNvPr>
          <p:cNvSpPr/>
          <p:nvPr/>
        </p:nvSpPr>
        <p:spPr>
          <a:xfrm>
            <a:off x="5705844" y="2485176"/>
            <a:ext cx="217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铺砖的总面积</a:t>
            </a:r>
            <a:endParaRPr lang="zh-CN" altLang="en-US" sz="2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7BEF6B1-98DD-4B56-8A5B-ACCF9A914D40}"/>
              </a:ext>
            </a:extLst>
          </p:cNvPr>
          <p:cNvSpPr/>
          <p:nvPr/>
        </p:nvSpPr>
        <p:spPr>
          <a:xfrm>
            <a:off x="4054170" y="3031623"/>
            <a:ext cx="401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</a:t>
            </a:r>
            <a:endParaRPr lang="zh-CN" altLang="en-US" sz="2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985D6AB-D37C-4439-AFA2-454C2135C8D0}"/>
              </a:ext>
            </a:extLst>
          </p:cNvPr>
          <p:cNvSpPr/>
          <p:nvPr/>
        </p:nvSpPr>
        <p:spPr>
          <a:xfrm>
            <a:off x="2555776" y="3622253"/>
            <a:ext cx="1296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反比例</a:t>
            </a:r>
            <a:endParaRPr lang="zh-CN" altLang="en-US" sz="2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0B0685EE-B640-405D-AF02-858772FE4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571198"/>
              </p:ext>
            </p:extLst>
          </p:nvPr>
        </p:nvGraphicFramePr>
        <p:xfrm>
          <a:off x="1043608" y="1059582"/>
          <a:ext cx="6681350" cy="1023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066">
                  <a:extLst>
                    <a:ext uri="{9D8B030D-6E8A-4147-A177-3AD203B41FA5}">
                      <a16:colId xmlns:a16="http://schemas.microsoft.com/office/drawing/2014/main" xmlns="" val="438931086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2081441147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545029162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126230846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3947961832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1969855941"/>
                    </a:ext>
                  </a:extLst>
                </a:gridCol>
                <a:gridCol w="640214">
                  <a:extLst>
                    <a:ext uri="{9D8B030D-6E8A-4147-A177-3AD203B41FA5}">
                      <a16:colId xmlns:a16="http://schemas.microsoft.com/office/drawing/2014/main" xmlns="" val="563382813"/>
                    </a:ext>
                  </a:extLst>
                </a:gridCol>
              </a:tblGrid>
              <a:tr h="5117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砖的面积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平方米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105497281"/>
                  </a:ext>
                </a:extLst>
              </a:tr>
              <a:tr h="5117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砖数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块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52595759"/>
                  </a:ext>
                </a:extLst>
              </a:tr>
            </a:tbl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495D3E6-51E4-4CE3-95AB-CF6FE1506A99}"/>
              </a:ext>
            </a:extLst>
          </p:cNvPr>
          <p:cNvSpPr/>
          <p:nvPr/>
        </p:nvSpPr>
        <p:spPr>
          <a:xfrm>
            <a:off x="323528" y="411510"/>
            <a:ext cx="7487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zh-CN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块砖的面积和用砖数如下表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根据要求填空。</a:t>
            </a:r>
          </a:p>
        </p:txBody>
      </p:sp>
    </p:spTree>
    <p:extLst>
      <p:ext uri="{BB962C8B-B14F-4D97-AF65-F5344CB8AC3E}">
        <p14:creationId xmlns:p14="http://schemas.microsoft.com/office/powerpoint/2010/main" val="14670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496CCCB-F7F5-4946-97E6-C8262DD3642B}"/>
              </a:ext>
            </a:extLst>
          </p:cNvPr>
          <p:cNvSpPr/>
          <p:nvPr/>
        </p:nvSpPr>
        <p:spPr>
          <a:xfrm>
            <a:off x="395535" y="323820"/>
            <a:ext cx="81836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根铁丝长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围成一个长方形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长和宽都是整厘米数且长和宽不相等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它的长和宽可能各是多少厘米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请填入下表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并判断这两种量是否成比例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31BAA84-8B79-4275-ABB8-B504DD264B81}"/>
              </a:ext>
            </a:extLst>
          </p:cNvPr>
          <p:cNvSpPr/>
          <p:nvPr/>
        </p:nvSpPr>
        <p:spPr>
          <a:xfrm>
            <a:off x="1931181" y="3363838"/>
            <a:ext cx="2534668" cy="63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14÷2=7(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xmlns="" id="{3953EDAB-330E-4354-B57A-96C15A97A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686749"/>
              </p:ext>
            </p:extLst>
          </p:nvPr>
        </p:nvGraphicFramePr>
        <p:xfrm>
          <a:off x="2138936" y="1995686"/>
          <a:ext cx="4665312" cy="936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8799">
                  <a:extLst>
                    <a:ext uri="{9D8B030D-6E8A-4147-A177-3AD203B41FA5}">
                      <a16:colId xmlns:a16="http://schemas.microsoft.com/office/drawing/2014/main" xmlns="" val="2730914253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2480606527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2929509689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13843271"/>
                    </a:ext>
                  </a:extLst>
                </a:gridCol>
              </a:tblGrid>
              <a:tr h="4682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</a:t>
                      </a: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厘米</a:t>
                      </a: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719831920"/>
                  </a:ext>
                </a:extLst>
              </a:tr>
              <a:tr h="4682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宽</a:t>
                      </a: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厘米</a:t>
                      </a: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58753038"/>
                  </a:ext>
                </a:extLst>
              </a:tr>
            </a:tbl>
          </a:graphicData>
        </a:graphic>
      </p:graphicFrame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B7BAE3A-1C3D-4132-97A8-919C12FDD529}"/>
              </a:ext>
            </a:extLst>
          </p:cNvPr>
          <p:cNvSpPr/>
          <p:nvPr/>
        </p:nvSpPr>
        <p:spPr>
          <a:xfrm>
            <a:off x="4164664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F01AB705-1ABE-4960-8E2C-CD5ECE4B1206}"/>
              </a:ext>
            </a:extLst>
          </p:cNvPr>
          <p:cNvSpPr/>
          <p:nvPr/>
        </p:nvSpPr>
        <p:spPr>
          <a:xfrm>
            <a:off x="5074018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5716E2D1-8C20-44CA-BFBA-7A43E05F8F76}"/>
              </a:ext>
            </a:extLst>
          </p:cNvPr>
          <p:cNvSpPr/>
          <p:nvPr/>
        </p:nvSpPr>
        <p:spPr>
          <a:xfrm>
            <a:off x="6138175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5043C60-243E-4DEB-93CE-C0260C11F97E}"/>
              </a:ext>
            </a:extLst>
          </p:cNvPr>
          <p:cNvSpPr/>
          <p:nvPr/>
        </p:nvSpPr>
        <p:spPr>
          <a:xfrm>
            <a:off x="4171425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713E7F3-BBBD-47BA-907A-00613ED3D337}"/>
              </a:ext>
            </a:extLst>
          </p:cNvPr>
          <p:cNvSpPr/>
          <p:nvPr/>
        </p:nvSpPr>
        <p:spPr>
          <a:xfrm>
            <a:off x="5074018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E600C86-4316-4FFF-9D88-FB8556204D31}"/>
              </a:ext>
            </a:extLst>
          </p:cNvPr>
          <p:cNvSpPr/>
          <p:nvPr/>
        </p:nvSpPr>
        <p:spPr>
          <a:xfrm>
            <a:off x="6138175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C31BAA84-8B79-4275-ABB8-B504DD264B81}"/>
              </a:ext>
            </a:extLst>
          </p:cNvPr>
          <p:cNvSpPr/>
          <p:nvPr/>
        </p:nvSpPr>
        <p:spPr>
          <a:xfrm>
            <a:off x="4552802" y="3386116"/>
            <a:ext cx="2539478" cy="63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6+1=5+2=4+3=7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8" name="图片 2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479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  <p:bldP spid="22" grpId="0"/>
      <p:bldP spid="23" grpId="0"/>
      <p:bldP spid="25" grpId="0"/>
      <p:bldP spid="2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7A2D068D-FE91-46DA-93B2-2AF8CC8C2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273827"/>
            <a:ext cx="8381352" cy="95410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虽然宽随着长的增加而减少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但这两种量的积不一定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比值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也不一定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所以不成比例。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496CCCB-F7F5-4946-97E6-C8262DD3642B}"/>
              </a:ext>
            </a:extLst>
          </p:cNvPr>
          <p:cNvSpPr/>
          <p:nvPr/>
        </p:nvSpPr>
        <p:spPr>
          <a:xfrm>
            <a:off x="395535" y="323820"/>
            <a:ext cx="81836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根铁丝长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围成一个长方形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长和宽都是整厘米数且长和宽不相等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它的长和宽可能各是多少厘米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请填入下表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并判断这两种量是否成比例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xmlns="" id="{3953EDAB-330E-4354-B57A-96C15A97A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292724"/>
              </p:ext>
            </p:extLst>
          </p:nvPr>
        </p:nvGraphicFramePr>
        <p:xfrm>
          <a:off x="2138936" y="1995686"/>
          <a:ext cx="4665312" cy="936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8799">
                  <a:extLst>
                    <a:ext uri="{9D8B030D-6E8A-4147-A177-3AD203B41FA5}">
                      <a16:colId xmlns:a16="http://schemas.microsoft.com/office/drawing/2014/main" xmlns="" val="2730914253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2480606527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2929509689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xmlns="" val="13843271"/>
                    </a:ext>
                  </a:extLst>
                </a:gridCol>
              </a:tblGrid>
              <a:tr h="4682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</a:t>
                      </a: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厘米</a:t>
                      </a: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719831920"/>
                  </a:ext>
                </a:extLst>
              </a:tr>
              <a:tr h="4682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宽</a:t>
                      </a: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厘米</a:t>
                      </a:r>
                      <a:r>
                        <a:rPr lang="en-US" sz="24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58753038"/>
                  </a:ext>
                </a:extLst>
              </a:tr>
            </a:tbl>
          </a:graphicData>
        </a:graphic>
      </p:graphicFrame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B7BAE3A-1C3D-4132-97A8-919C12FDD529}"/>
              </a:ext>
            </a:extLst>
          </p:cNvPr>
          <p:cNvSpPr/>
          <p:nvPr/>
        </p:nvSpPr>
        <p:spPr>
          <a:xfrm>
            <a:off x="4164664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01AB705-1ABE-4960-8E2C-CD5ECE4B1206}"/>
              </a:ext>
            </a:extLst>
          </p:cNvPr>
          <p:cNvSpPr/>
          <p:nvPr/>
        </p:nvSpPr>
        <p:spPr>
          <a:xfrm>
            <a:off x="5074018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5716E2D1-8C20-44CA-BFBA-7A43E05F8F76}"/>
              </a:ext>
            </a:extLst>
          </p:cNvPr>
          <p:cNvSpPr/>
          <p:nvPr/>
        </p:nvSpPr>
        <p:spPr>
          <a:xfrm>
            <a:off x="6138175" y="20293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5043C60-243E-4DEB-93CE-C0260C11F97E}"/>
              </a:ext>
            </a:extLst>
          </p:cNvPr>
          <p:cNvSpPr/>
          <p:nvPr/>
        </p:nvSpPr>
        <p:spPr>
          <a:xfrm>
            <a:off x="4171425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713E7F3-BBBD-47BA-907A-00613ED3D337}"/>
              </a:ext>
            </a:extLst>
          </p:cNvPr>
          <p:cNvSpPr/>
          <p:nvPr/>
        </p:nvSpPr>
        <p:spPr>
          <a:xfrm>
            <a:off x="5074018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E600C86-4316-4FFF-9D88-FB8556204D31}"/>
              </a:ext>
            </a:extLst>
          </p:cNvPr>
          <p:cNvSpPr/>
          <p:nvPr/>
        </p:nvSpPr>
        <p:spPr>
          <a:xfrm>
            <a:off x="6138175" y="24831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301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B1287C8-C0FB-4B27-B4E1-C41C61A570A9}"/>
              </a:ext>
            </a:extLst>
          </p:cNvPr>
          <p:cNvSpPr/>
          <p:nvPr/>
        </p:nvSpPr>
        <p:spPr>
          <a:xfrm>
            <a:off x="395536" y="402799"/>
            <a:ext cx="7400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图填表并回答问题。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xmlns="" id="{E8D14CD4-794F-46A0-BB8D-47506E1F2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75598"/>
              </p:ext>
            </p:extLst>
          </p:nvPr>
        </p:nvGraphicFramePr>
        <p:xfrm>
          <a:off x="1115616" y="1113980"/>
          <a:ext cx="7010506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8066">
                  <a:extLst>
                    <a:ext uri="{9D8B030D-6E8A-4147-A177-3AD203B41FA5}">
                      <a16:colId xmlns:a16="http://schemas.microsoft.com/office/drawing/2014/main" xmlns="" val="2533229572"/>
                    </a:ext>
                  </a:extLst>
                </a:gridCol>
                <a:gridCol w="1155610">
                  <a:extLst>
                    <a:ext uri="{9D8B030D-6E8A-4147-A177-3AD203B41FA5}">
                      <a16:colId xmlns:a16="http://schemas.microsoft.com/office/drawing/2014/main" xmlns="" val="1301949202"/>
                    </a:ext>
                  </a:extLst>
                </a:gridCol>
                <a:gridCol w="1155610">
                  <a:extLst>
                    <a:ext uri="{9D8B030D-6E8A-4147-A177-3AD203B41FA5}">
                      <a16:colId xmlns:a16="http://schemas.microsoft.com/office/drawing/2014/main" xmlns="" val="3348122619"/>
                    </a:ext>
                  </a:extLst>
                </a:gridCol>
                <a:gridCol w="1155610">
                  <a:extLst>
                    <a:ext uri="{9D8B030D-6E8A-4147-A177-3AD203B41FA5}">
                      <a16:colId xmlns:a16="http://schemas.microsoft.com/office/drawing/2014/main" xmlns="" val="3726613957"/>
                    </a:ext>
                  </a:extLst>
                </a:gridCol>
                <a:gridCol w="1155610">
                  <a:extLst>
                    <a:ext uri="{9D8B030D-6E8A-4147-A177-3AD203B41FA5}">
                      <a16:colId xmlns:a16="http://schemas.microsoft.com/office/drawing/2014/main" xmlns="" val="396259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大齿轮的转数（转）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80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小齿轮的转数（转）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9612720"/>
                  </a:ext>
                </a:extLst>
              </a:tr>
            </a:tbl>
          </a:graphicData>
        </a:graphic>
      </p:graphicFrame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3BC1764F-2AD0-450A-B9FE-4FF33B759295}"/>
              </a:ext>
            </a:extLst>
          </p:cNvPr>
          <p:cNvSpPr/>
          <p:nvPr/>
        </p:nvSpPr>
        <p:spPr>
          <a:xfrm>
            <a:off x="323528" y="1995686"/>
            <a:ext cx="8424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大齿轮的转数与小齿轮的转数成什么比例？为什么？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A255DDA-2465-4077-9413-3ABDE228FF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AF9F7"/>
              </a:clrFrom>
              <a:clrTo>
                <a:srgbClr val="FA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875" y="2729270"/>
            <a:ext cx="1921901" cy="1714688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035B115-D59F-4E0A-A777-B84FBC01759B}"/>
              </a:ext>
            </a:extLst>
          </p:cNvPr>
          <p:cNvSpPr/>
          <p:nvPr/>
        </p:nvSpPr>
        <p:spPr>
          <a:xfrm>
            <a:off x="5054834" y="1523568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7FD558D0-19E6-467C-9A48-9B3CA0148B98}"/>
              </a:ext>
            </a:extLst>
          </p:cNvPr>
          <p:cNvSpPr/>
          <p:nvPr/>
        </p:nvSpPr>
        <p:spPr>
          <a:xfrm>
            <a:off x="6219041" y="1523568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477C42D9-C5B3-42C6-988E-2233CC07DB37}"/>
              </a:ext>
            </a:extLst>
          </p:cNvPr>
          <p:cNvSpPr/>
          <p:nvPr/>
        </p:nvSpPr>
        <p:spPr>
          <a:xfrm>
            <a:off x="7330477" y="1523568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668B18FA-3BDE-4791-A8CF-B7D0D54CAB67}"/>
              </a:ext>
            </a:extLst>
          </p:cNvPr>
          <p:cNvSpPr/>
          <p:nvPr/>
        </p:nvSpPr>
        <p:spPr>
          <a:xfrm>
            <a:off x="2612227" y="2986955"/>
            <a:ext cx="59922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大齿轮的转数随小齿轮的转数增加而增加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，大齿轮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的转数与小齿轮的转数的比值一定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，所以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成正比例。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2" name="图片 21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7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76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3500118" y="2160432"/>
            <a:ext cx="33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课本：练一练第</a:t>
            </a:r>
            <a:r>
              <a:rPr lang="en-US" altLang="zh-CN" sz="2800" dirty="0" smtClean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555776" y="1419622"/>
            <a:ext cx="4766320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26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页“整理与复习”</a:t>
            </a:r>
            <a:endParaRPr lang="en-US" altLang="zh-CN" sz="3200" b="1" dirty="0" smtClean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200" b="1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b="1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24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71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3355967" y="464243"/>
            <a:ext cx="2750364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正比例与反比例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 rot="5400000">
            <a:off x="4464970" y="-233364"/>
            <a:ext cx="288033" cy="3132154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505499" y="1563638"/>
            <a:ext cx="1315695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正比例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648111" y="1563638"/>
            <a:ext cx="1315695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反比例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>
            <a:hlinkClick r:id="rId2" action="ppaction://hlinksldjump"/>
          </p:cNvPr>
          <p:cNvSpPr/>
          <p:nvPr/>
        </p:nvSpPr>
        <p:spPr>
          <a:xfrm>
            <a:off x="1907704" y="2625536"/>
            <a:ext cx="597795" cy="233368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定义及公式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>
            <a:hlinkClick r:id="rId3" action="ppaction://hlinksldjump"/>
          </p:cNvPr>
          <p:cNvSpPr/>
          <p:nvPr/>
        </p:nvSpPr>
        <p:spPr>
          <a:xfrm>
            <a:off x="3640428" y="2700723"/>
            <a:ext cx="643539" cy="186856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判断方法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左大括号 23"/>
          <p:cNvSpPr/>
          <p:nvPr/>
        </p:nvSpPr>
        <p:spPr>
          <a:xfrm rot="5400000">
            <a:off x="2995774" y="1382089"/>
            <a:ext cx="288033" cy="2000322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左大括号 24"/>
          <p:cNvSpPr/>
          <p:nvPr/>
        </p:nvSpPr>
        <p:spPr>
          <a:xfrm rot="5400000">
            <a:off x="6129718" y="1482148"/>
            <a:ext cx="288033" cy="1800200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5074736" y="2625536"/>
            <a:ext cx="597795" cy="233368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定义及公式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圆角矩形 27">
            <a:hlinkClick r:id="rId5" action="ppaction://hlinksldjump"/>
          </p:cNvPr>
          <p:cNvSpPr/>
          <p:nvPr/>
        </p:nvSpPr>
        <p:spPr>
          <a:xfrm>
            <a:off x="6804248" y="2711725"/>
            <a:ext cx="648072" cy="186856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判断方法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51A0D2C6-6F11-4F25-BA8E-D6438D4AF0D8}"/>
                  </a:ext>
                </a:extLst>
              </p:cNvPr>
              <p:cNvSpPr/>
              <p:nvPr/>
            </p:nvSpPr>
            <p:spPr>
              <a:xfrm>
                <a:off x="1181816" y="1563638"/>
                <a:ext cx="6990584" cy="23904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2800" b="1" dirty="0" smtClean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两种</a:t>
                </a:r>
                <a:r>
                  <a:rPr lang="zh-CN" altLang="zh-CN" sz="28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相</a:t>
                </a:r>
                <a:r>
                  <a:rPr lang="zh-CN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关联</a:t>
                </a:r>
                <a:r>
                  <a:rPr lang="zh-CN" altLang="zh-CN" sz="28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的量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一种量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变化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另一种量也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随着变化</a:t>
                </a:r>
                <a:r>
                  <a:rPr lang="en-US" altLang="zh-CN" sz="2800" b="1" dirty="0" smtClean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 smtClean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这两种相关联的量中相对应的两个数的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比值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 smtClean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也就是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商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一定</a:t>
                </a:r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这两种量就叫作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成正比例的量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它们的</a:t>
                </a:r>
                <a:r>
                  <a:rPr lang="zh-CN" altLang="zh-CN" sz="2800" b="1" dirty="0" smtClean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关系叫作</a:t>
                </a:r>
                <a:r>
                  <a:rPr lang="zh-CN" altLang="zh-CN" sz="2800" b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正比例关系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。用字母表示</a:t>
                </a:r>
                <a:r>
                  <a:rPr lang="zh-CN" altLang="en-US" sz="28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FF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=k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一定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1A0D2C6-6F11-4F25-BA8E-D6438D4AF0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816" y="1563638"/>
                <a:ext cx="6990584" cy="2390463"/>
              </a:xfrm>
              <a:prstGeom prst="rect">
                <a:avLst/>
              </a:prstGeom>
              <a:blipFill rotWithShape="1">
                <a:blip r:embed="rId2"/>
                <a:stretch>
                  <a:fillRect l="-1831" t="-2551" r="-1395" b="-12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17C7319D-3BC1-454D-953D-26D834951DB4}"/>
              </a:ext>
            </a:extLst>
          </p:cNvPr>
          <p:cNvSpPr/>
          <p:nvPr/>
        </p:nvSpPr>
        <p:spPr>
          <a:xfrm>
            <a:off x="3491880" y="628620"/>
            <a:ext cx="2448272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正比例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037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7EB8D74-E31E-4C27-9DB4-198AAEBA5175}"/>
              </a:ext>
            </a:extLst>
          </p:cNvPr>
          <p:cNvSpPr/>
          <p:nvPr/>
        </p:nvSpPr>
        <p:spPr>
          <a:xfrm>
            <a:off x="539552" y="1019962"/>
            <a:ext cx="4421403" cy="63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正比例关系的判断方法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E7F3E70-DB24-41BE-BB70-EC855B9F7A4E}"/>
              </a:ext>
            </a:extLst>
          </p:cNvPr>
          <p:cNvGrpSpPr/>
          <p:nvPr/>
        </p:nvGrpSpPr>
        <p:grpSpPr>
          <a:xfrm>
            <a:off x="1031036" y="1995686"/>
            <a:ext cx="3458687" cy="2039523"/>
            <a:chOff x="1972128" y="1930847"/>
            <a:chExt cx="2236014" cy="1788246"/>
          </a:xfrm>
        </p:grpSpPr>
        <p:sp>
          <p:nvSpPr>
            <p:cNvPr id="36" name="AutoShape 53">
              <a:extLst>
                <a:ext uri="{FF2B5EF4-FFF2-40B4-BE49-F238E27FC236}">
                  <a16:creationId xmlns:a16="http://schemas.microsoft.com/office/drawing/2014/main" xmlns="" id="{F4B7EDEB-BFEC-4832-B64B-74F089C69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128" y="1930847"/>
              <a:ext cx="2236014" cy="1788246"/>
            </a:xfrm>
            <a:prstGeom prst="roundRect">
              <a:avLst>
                <a:gd name="adj" fmla="val 4495"/>
              </a:avLst>
            </a:prstGeom>
            <a:solidFill>
              <a:srgbClr val="0070C0">
                <a:alpha val="30000"/>
              </a:srgbClr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00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37" name="Text Box 24">
              <a:extLst>
                <a:ext uri="{FF2B5EF4-FFF2-40B4-BE49-F238E27FC236}">
                  <a16:creationId xmlns:a16="http://schemas.microsoft.com/office/drawing/2014/main" xmlns="" id="{F3D11AFE-E1B9-4EEE-9E23-7EB11B5EF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3064" y="2426910"/>
              <a:ext cx="2165078" cy="836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确定这两种量是</a:t>
              </a:r>
              <a:r>
                <a:rPr lang="zh-CN" altLang="zh-CN" sz="28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相关联的量</a:t>
              </a:r>
              <a:r>
                <a:rPr lang="zh-CN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172C9B7C-19AA-42D7-AF9B-5DCACE5A02E1}"/>
              </a:ext>
            </a:extLst>
          </p:cNvPr>
          <p:cNvGrpSpPr/>
          <p:nvPr/>
        </p:nvGrpSpPr>
        <p:grpSpPr>
          <a:xfrm>
            <a:off x="4677099" y="1995686"/>
            <a:ext cx="3458687" cy="2039523"/>
            <a:chOff x="4478621" y="2216797"/>
            <a:chExt cx="2236014" cy="1788246"/>
          </a:xfrm>
        </p:grpSpPr>
        <p:sp>
          <p:nvSpPr>
            <p:cNvPr id="39" name="AutoShape 53">
              <a:extLst>
                <a:ext uri="{FF2B5EF4-FFF2-40B4-BE49-F238E27FC236}">
                  <a16:creationId xmlns:a16="http://schemas.microsoft.com/office/drawing/2014/main" xmlns="" id="{104DD4BB-0AB7-49A6-B6A7-BAF445A4E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621" y="2216797"/>
              <a:ext cx="2236014" cy="1788246"/>
            </a:xfrm>
            <a:prstGeom prst="roundRect">
              <a:avLst>
                <a:gd name="adj" fmla="val 4495"/>
              </a:avLst>
            </a:prstGeom>
            <a:solidFill>
              <a:srgbClr val="0070C0">
                <a:alpha val="30000"/>
              </a:srgbClr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00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40" name="Text Box 25">
              <a:extLst>
                <a:ext uri="{FF2B5EF4-FFF2-40B4-BE49-F238E27FC236}">
                  <a16:creationId xmlns:a16="http://schemas.microsoft.com/office/drawing/2014/main" xmlns="" id="{273783D1-0125-404E-B005-08AEA5531B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067" y="2476100"/>
              <a:ext cx="2231568" cy="1376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两种相关联的量中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相对应的两个数的</a:t>
              </a:r>
              <a:r>
                <a:rPr lang="zh-CN" altLang="zh-CN" sz="24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比值</a:t>
              </a:r>
              <a:r>
                <a:rPr lang="en-US" altLang="zh-CN" sz="24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4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也就是商</a:t>
              </a:r>
              <a:r>
                <a:rPr lang="en-US" altLang="zh-CN" sz="2400" b="1" dirty="0">
                  <a:solidFill>
                    <a:srgbClr val="00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24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一定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这两种量就</a:t>
              </a:r>
              <a:r>
                <a: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成正比例关系</a:t>
              </a: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3" name="矩形: 圆角 14">
            <a:extLst>
              <a:ext uri="{FF2B5EF4-FFF2-40B4-BE49-F238E27FC236}">
                <a16:creationId xmlns:a16="http://schemas.microsoft.com/office/drawing/2014/main" xmlns="" id="{17C7319D-3BC1-454D-953D-26D834951DB4}"/>
              </a:ext>
            </a:extLst>
          </p:cNvPr>
          <p:cNvSpPr/>
          <p:nvPr/>
        </p:nvSpPr>
        <p:spPr>
          <a:xfrm>
            <a:off x="3491880" y="411510"/>
            <a:ext cx="2448272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正比例</a:t>
            </a:r>
          </a:p>
        </p:txBody>
      </p:sp>
    </p:spTree>
    <p:extLst>
      <p:ext uri="{BB962C8B-B14F-4D97-AF65-F5344CB8AC3E}">
        <p14:creationId xmlns:p14="http://schemas.microsoft.com/office/powerpoint/2010/main" val="111845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917890D-464B-4C55-876D-A75D154A355C}"/>
              </a:ext>
            </a:extLst>
          </p:cNvPr>
          <p:cNvSpPr/>
          <p:nvPr/>
        </p:nvSpPr>
        <p:spPr>
          <a:xfrm>
            <a:off x="827584" y="1419622"/>
            <a:ext cx="76075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两种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相关联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的量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一种量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另一种量也随着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变化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如果这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两种量中相对应的两个数的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积一定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这两种量就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叫作成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反比例的量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它们的关系叫作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反比例关系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。</a:t>
            </a:r>
          </a:p>
          <a:p>
            <a:r>
              <a:rPr lang="zh-CN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用字母表示为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i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i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矩形: 圆角 14">
            <a:extLst>
              <a:ext uri="{FF2B5EF4-FFF2-40B4-BE49-F238E27FC236}">
                <a16:creationId xmlns:a16="http://schemas.microsoft.com/office/drawing/2014/main" xmlns="" id="{17C7319D-3BC1-454D-953D-26D834951DB4}"/>
              </a:ext>
            </a:extLst>
          </p:cNvPr>
          <p:cNvSpPr/>
          <p:nvPr/>
        </p:nvSpPr>
        <p:spPr>
          <a:xfrm>
            <a:off x="3491880" y="411510"/>
            <a:ext cx="2448272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反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比例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021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992DED5-BDCB-4F62-BE98-DC6877CDDA86}"/>
              </a:ext>
            </a:extLst>
          </p:cNvPr>
          <p:cNvSpPr/>
          <p:nvPr/>
        </p:nvSpPr>
        <p:spPr>
          <a:xfrm>
            <a:off x="582645" y="1309659"/>
            <a:ext cx="4421403" cy="325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575"/>
              </a:lnSpc>
              <a:spcAft>
                <a:spcPts val="0"/>
              </a:spcAft>
            </a:pPr>
            <a:r>
              <a:rPr lang="zh-CN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反比例关系的判断</a:t>
            </a:r>
            <a:r>
              <a:rPr lang="zh-CN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7AC5BDF-0774-430C-B3DD-E86431F0715F}"/>
              </a:ext>
            </a:extLst>
          </p:cNvPr>
          <p:cNvGrpSpPr/>
          <p:nvPr/>
        </p:nvGrpSpPr>
        <p:grpSpPr>
          <a:xfrm>
            <a:off x="1221908" y="2139702"/>
            <a:ext cx="3016355" cy="1788246"/>
            <a:chOff x="1972128" y="1930847"/>
            <a:chExt cx="2236014" cy="1788246"/>
          </a:xfrm>
        </p:grpSpPr>
        <p:sp>
          <p:nvSpPr>
            <p:cNvPr id="17" name="AutoShape 53">
              <a:extLst>
                <a:ext uri="{FF2B5EF4-FFF2-40B4-BE49-F238E27FC236}">
                  <a16:creationId xmlns:a16="http://schemas.microsoft.com/office/drawing/2014/main" xmlns="" id="{731C312D-2E07-4B77-A999-BCAD0D9B3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128" y="1930847"/>
              <a:ext cx="2236014" cy="1788246"/>
            </a:xfrm>
            <a:prstGeom prst="roundRect">
              <a:avLst>
                <a:gd name="adj" fmla="val 4495"/>
              </a:avLst>
            </a:prstGeom>
            <a:solidFill>
              <a:srgbClr val="0070C0">
                <a:alpha val="30000"/>
              </a:srgbClr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3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8" name="Text Box 24">
              <a:extLst>
                <a:ext uri="{FF2B5EF4-FFF2-40B4-BE49-F238E27FC236}">
                  <a16:creationId xmlns:a16="http://schemas.microsoft.com/office/drawing/2014/main" xmlns="" id="{7468BEEF-0A56-46FE-AAAE-CE89368C4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3064" y="2272884"/>
              <a:ext cx="2165078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确定这两种量是</a:t>
              </a:r>
              <a:r>
                <a:rPr lang="zh-CN" altLang="zh-CN" sz="28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相关联的量</a:t>
              </a:r>
              <a:r>
                <a:rPr lang="zh-CN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22F99F86-5D5E-465C-985D-66C73F69AD6F}"/>
              </a:ext>
            </a:extLst>
          </p:cNvPr>
          <p:cNvGrpSpPr/>
          <p:nvPr/>
        </p:nvGrpSpPr>
        <p:grpSpPr>
          <a:xfrm>
            <a:off x="4905737" y="2139702"/>
            <a:ext cx="3016355" cy="1788246"/>
            <a:chOff x="4478621" y="2216797"/>
            <a:chExt cx="2236014" cy="1788246"/>
          </a:xfrm>
        </p:grpSpPr>
        <p:sp>
          <p:nvSpPr>
            <p:cNvPr id="20" name="AutoShape 53">
              <a:extLst>
                <a:ext uri="{FF2B5EF4-FFF2-40B4-BE49-F238E27FC236}">
                  <a16:creationId xmlns:a16="http://schemas.microsoft.com/office/drawing/2014/main" xmlns="" id="{847D9A2B-92D6-447A-B86E-D96D6A98D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621" y="2216797"/>
              <a:ext cx="2236014" cy="1788246"/>
            </a:xfrm>
            <a:prstGeom prst="roundRect">
              <a:avLst>
                <a:gd name="adj" fmla="val 4495"/>
              </a:avLst>
            </a:prstGeom>
            <a:solidFill>
              <a:srgbClr val="0070C0">
                <a:alpha val="30000"/>
              </a:srgbClr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3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xmlns="" id="{A64357EA-1743-4E36-80E3-E4C5F2CC55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067" y="2250786"/>
              <a:ext cx="2231568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看这两种量中相对应的两个数的</a:t>
              </a:r>
              <a:r>
                <a:rPr lang="zh-CN" altLang="zh-CN" sz="24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积是否一定</a:t>
              </a:r>
              <a:r>
                <a: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若积一定</a:t>
              </a:r>
              <a:r>
                <a: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这两种量就是反比例关系。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3" name="图片 22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4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3" name="矩形: 圆角 14">
            <a:extLst>
              <a:ext uri="{FF2B5EF4-FFF2-40B4-BE49-F238E27FC236}">
                <a16:creationId xmlns:a16="http://schemas.microsoft.com/office/drawing/2014/main" xmlns="" id="{17C7319D-3BC1-454D-953D-26D834951DB4}"/>
              </a:ext>
            </a:extLst>
          </p:cNvPr>
          <p:cNvSpPr/>
          <p:nvPr/>
        </p:nvSpPr>
        <p:spPr>
          <a:xfrm>
            <a:off x="3491880" y="411510"/>
            <a:ext cx="2448272" cy="64698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反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比例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53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A5FDEC6-8A10-400C-8DFC-E25B92D88FFB}"/>
              </a:ext>
            </a:extLst>
          </p:cNvPr>
          <p:cNvSpPr/>
          <p:nvPr/>
        </p:nvSpPr>
        <p:spPr>
          <a:xfrm>
            <a:off x="467544" y="987574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下面两个关于购买方面便的统计表，回答问题。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xmlns="" id="{BD5C0D79-ADB2-4095-8B95-83A195635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33764"/>
              </p:ext>
            </p:extLst>
          </p:nvPr>
        </p:nvGraphicFramePr>
        <p:xfrm>
          <a:off x="1524000" y="1500165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897268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64879577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7631783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02562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数量（包）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758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总价（元）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22.5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7731144"/>
                  </a:ext>
                </a:extLst>
              </a:tr>
            </a:tbl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F433DE3-D891-4FE8-A17C-2DC27EAA4798}"/>
              </a:ext>
            </a:extLst>
          </p:cNvPr>
          <p:cNvSpPr/>
          <p:nvPr/>
        </p:nvSpPr>
        <p:spPr>
          <a:xfrm>
            <a:off x="179512" y="2481739"/>
            <a:ext cx="90204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）上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表中，购买方便面的数量和总价是怎样变化的？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它们成什么比例？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15B1B8C-78F6-44A2-B7C1-60D83C70869A}"/>
              </a:ext>
            </a:extLst>
          </p:cNvPr>
          <p:cNvSpPr/>
          <p:nvPr/>
        </p:nvSpPr>
        <p:spPr>
          <a:xfrm>
            <a:off x="735096" y="3435846"/>
            <a:ext cx="8013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方便面的总价随数量的增加而增加，相对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应的数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的比值一定，它们成正比例。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5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28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F433DE3-D891-4FE8-A17C-2DC27EAA4798}"/>
              </a:ext>
            </a:extLst>
          </p:cNvPr>
          <p:cNvSpPr/>
          <p:nvPr/>
        </p:nvSpPr>
        <p:spPr>
          <a:xfrm>
            <a:off x="107504" y="2139702"/>
            <a:ext cx="90204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）上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表中，购买方便面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的单价和数量是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怎样变化的？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它们成什么比例？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15B1B8C-78F6-44A2-B7C1-60D83C70869A}"/>
              </a:ext>
            </a:extLst>
          </p:cNvPr>
          <p:cNvSpPr/>
          <p:nvPr/>
        </p:nvSpPr>
        <p:spPr>
          <a:xfrm>
            <a:off x="779381" y="3147814"/>
            <a:ext cx="75370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方便面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的数量随单价的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而减少，两个量的乘       积一定，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成反比例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5" name="图片 14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6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A5FDEC6-8A10-400C-8DFC-E25B92D88FFB}"/>
              </a:ext>
            </a:extLst>
          </p:cNvPr>
          <p:cNvSpPr/>
          <p:nvPr/>
        </p:nvSpPr>
        <p:spPr>
          <a:xfrm>
            <a:off x="35496" y="339502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下面两个关于购买方面便的统计表，回答问题。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BD5C0D79-ADB2-4095-8B95-83A195635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464199"/>
              </p:ext>
            </p:extLst>
          </p:nvPr>
        </p:nvGraphicFramePr>
        <p:xfrm>
          <a:off x="1428328" y="1131198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897268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64879577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7631783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02562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数量（包）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758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总价（元）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22.5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7731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921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A5FDEC6-8A10-400C-8DFC-E25B92D88FFB}"/>
              </a:ext>
            </a:extLst>
          </p:cNvPr>
          <p:cNvSpPr/>
          <p:nvPr/>
        </p:nvSpPr>
        <p:spPr>
          <a:xfrm>
            <a:off x="340265" y="392346"/>
            <a:ext cx="8480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下面两个关于购买方面便的统计表，回答问题。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70A4D1A-11C4-480D-9425-93949DD57761}"/>
              </a:ext>
            </a:extLst>
          </p:cNvPr>
          <p:cNvSpPr/>
          <p:nvPr/>
        </p:nvSpPr>
        <p:spPr>
          <a:xfrm>
            <a:off x="749976" y="1459795"/>
            <a:ext cx="5771104" cy="2192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200000"/>
              </a:lnSpc>
              <a:spcAft>
                <a:spcPts val="0"/>
              </a:spcAft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当总价一定时，单价和数量成什么比例？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2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当数量一定时，总价和单价成什么比例？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2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当单价一定时，总价和数量成什么比例？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6B7865B-E1A3-4615-8CA6-A0E4F849D237}"/>
              </a:ext>
            </a:extLst>
          </p:cNvPr>
          <p:cNvSpPr/>
          <p:nvPr/>
        </p:nvSpPr>
        <p:spPr>
          <a:xfrm>
            <a:off x="6251989" y="1621140"/>
            <a:ext cx="192041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成反比例。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7527EEE-2790-4CF2-AFC8-7841420882D7}"/>
              </a:ext>
            </a:extLst>
          </p:cNvPr>
          <p:cNvSpPr/>
          <p:nvPr/>
        </p:nvSpPr>
        <p:spPr>
          <a:xfrm>
            <a:off x="6251989" y="2332528"/>
            <a:ext cx="192041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成正比例。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B3FE029-F8F5-4E5B-AEAE-DA8BD2B3314E}"/>
              </a:ext>
            </a:extLst>
          </p:cNvPr>
          <p:cNvSpPr/>
          <p:nvPr/>
        </p:nvSpPr>
        <p:spPr>
          <a:xfrm>
            <a:off x="6251989" y="3043916"/>
            <a:ext cx="192041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成正比例。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467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1116</Words>
  <Application>Microsoft Office PowerPoint</Application>
  <PresentationFormat>全屏显示(16:9)</PresentationFormat>
  <Paragraphs>231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方正书宋_GBK</vt:lpstr>
      <vt:lpstr>Calibri</vt:lpstr>
      <vt:lpstr>黑体</vt:lpstr>
      <vt:lpstr>楷体</vt:lpstr>
      <vt:lpstr>幼圆</vt:lpstr>
      <vt:lpstr>Times New Roman</vt:lpstr>
      <vt:lpstr>Cambria Math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2018-10-31T09:10:58Z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